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0" r:id="rId2"/>
  </p:sldMasterIdLst>
  <p:notesMasterIdLst>
    <p:notesMasterId r:id="rId16"/>
  </p:notesMasterIdLst>
  <p:handoutMasterIdLst>
    <p:handoutMasterId r:id="rId17"/>
  </p:handoutMasterIdLst>
  <p:sldIdLst>
    <p:sldId id="256" r:id="rId3"/>
    <p:sldId id="264" r:id="rId4"/>
    <p:sldId id="257" r:id="rId5"/>
    <p:sldId id="265" r:id="rId6"/>
    <p:sldId id="260" r:id="rId7"/>
    <p:sldId id="267" r:id="rId8"/>
    <p:sldId id="268" r:id="rId9"/>
    <p:sldId id="266" r:id="rId10"/>
    <p:sldId id="271" r:id="rId11"/>
    <p:sldId id="269" r:id="rId12"/>
    <p:sldId id="273" r:id="rId13"/>
    <p:sldId id="262" r:id="rId14"/>
    <p:sldId id="272" r:id="rId1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3C7C6A"/>
    <a:srgbClr val="000000"/>
    <a:srgbClr val="65482B"/>
    <a:srgbClr val="C75806"/>
    <a:srgbClr val="00499F"/>
    <a:srgbClr val="0CC1E0"/>
    <a:srgbClr val="1B00FE"/>
    <a:srgbClr val="4F2129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25" autoAdjust="0"/>
    <p:restoredTop sz="94648" autoAdjust="0"/>
  </p:normalViewPr>
  <p:slideViewPr>
    <p:cSldViewPr>
      <p:cViewPr varScale="1">
        <p:scale>
          <a:sx n="77" d="100"/>
          <a:sy n="77" d="100"/>
        </p:scale>
        <p:origin x="13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33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803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39EF70C9-F3F7-4295-8B87-E67DB003160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853571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997200"/>
            <a:ext cx="5905500" cy="1511300"/>
          </a:xfrm>
          <a:ln>
            <a:noFill/>
          </a:ln>
          <a:effectLst/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19250" y="4581525"/>
            <a:ext cx="5905500" cy="503238"/>
          </a:xfrm>
          <a:ln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08EE7D-0466-4849-8E18-6609F8CB89E9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4C6402-28B2-4EB7-ACA4-D812ECBFC8D9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30128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473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473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F3AB95-5BF6-4841-B431-3643F14B6366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FF84BF-7E33-4BAC-8215-2182A47C55B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024105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9A3CFE-9488-40A6-B438-C0A2D355C62B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BC7FEA-5804-4BDB-8EDF-320FB7FF666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34626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EB35BA-B5C7-49B4-8960-113540FC149F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8D47D2-C9B1-4977-9F6C-C88BC1E3F3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7051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D85D13-B0F4-4365-8DBB-3C3AF9C72C71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FCCE8A-5951-47B8-94D6-16163C0FA68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3734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253A47-AD35-4314-913E-E2319465DFE0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A2C35-387B-4E15-935A-8A9A6B7371F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79158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07DE6F-1E64-43C7-81A7-199667D27DF7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1BE4CA-977D-4C6D-B780-B03683C72CB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94772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36C159-7927-4498-8659-5398A7BE6E1B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E105E-04EF-4BCF-9D79-DB3A89F4348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4040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1793FA-A5D8-4418-8020-A734819D7560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10392C-6F7C-4330-A91D-8895EBDD3B1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19621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F275FB-9195-491C-82D4-F1F27B2FD7A5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7F46C2-FFEC-4EBF-9EFC-0C396C862D3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970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4447CA-8BE4-4C36-989F-39F4C62ADBAC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5538A-7201-4EFD-AB34-9802E43D660A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003710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AA96FC-B661-41DE-B74C-AFA8EBE386F3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BEFCBC-1A18-4E8E-9B76-BCF59AA81CA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0266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ACC438-CD97-487D-9AAD-21E5B8DA34EF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393A49-9558-48EE-9ADD-E5D965E2F41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07377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827C1A-5735-489D-9E72-3D79A81B51E6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F19234-FE4F-4455-920C-22BABEA424F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5561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EA5222-2E79-4A93-9F6B-B4E43AE614EC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EC701-C8DD-4047-90F3-072ED4224A5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46289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F5CEB9-9775-4990-ABF9-84298F30ABC1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F4B2B4-6CEC-43FC-A644-164180AB6DA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1090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409580-58FC-4C70-9E91-129CFD8A1A18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A8F1DB-9AF4-4879-9FA3-A832FBCAB37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27730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639A32-B2DF-4001-82A1-2EC7153F7AA3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88F423-A211-46C4-A854-F4F9E96D71AA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86203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78A239-9DD9-4A48-ADF6-0F708A41DBF9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0AD4C7-DB18-42DF-BE91-2FBE404B8788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96321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DF834C-D420-4F94-9E57-60B5188D687E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AEA5BC-1828-4FAA-B975-F81A7EAA110C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09353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5E4307-5239-4B22-9AA2-CAFF6901EE6C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21D2B-6A9D-4D45-B641-D37A5D3F4975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81560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chemeClr val="tx1"/>
                </a:solidFill>
                <a:latin typeface="+mn-lt"/>
              </a:defRPr>
            </a:lvl1pPr>
          </a:lstStyle>
          <a:p>
            <a:fld id="{F66C408D-07C2-4EAF-9FBF-FEE536C8C4E3}" type="datetime1">
              <a:rPr lang="en-US" altLang="ru-RU" smtClean="0"/>
              <a:t>12/31/2020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chemeClr val="tx1"/>
                </a:solidFill>
                <a:latin typeface="+mn-lt"/>
              </a:defRPr>
            </a:lvl1pPr>
          </a:lstStyle>
          <a:p>
            <a:fld id="{175F2890-4702-4416-83C1-57FBBFEA007C}" type="slidenum">
              <a:rPr lang="en-GB" altLang="ru-RU" smtClean="0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fld id="{F111C6DA-CF9A-4256-A6A9-D39B221A80C4}" type="datetime1">
              <a:rPr lang="en-US" altLang="ru-RU" smtClean="0"/>
              <a:t>12/31/2020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fld id="{CB0A92F4-E498-4542-A6E5-AD0BFAF101AF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1C1C1C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1C1C1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1C1C1C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1C1C1C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51520" y="5229200"/>
            <a:ext cx="4679082" cy="719907"/>
          </a:xfrm>
          <a:noFill/>
          <a:ln>
            <a:noFill/>
          </a:ln>
          <a:effectLst/>
        </p:spPr>
        <p:txBody>
          <a:bodyPr anchor="b"/>
          <a:lstStyle/>
          <a:p>
            <a:pPr algn="l"/>
            <a:r>
              <a:rPr lang="ko-KR" altLang="en-US" sz="39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보행자 신호 인식</a:t>
            </a:r>
            <a:endParaRPr lang="en-US" altLang="ru-RU" sz="39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1619672" y="6093296"/>
            <a:ext cx="2592288" cy="36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2000">
                <a:solidFill>
                  <a:srgbClr val="601010"/>
                </a:solidFill>
                <a:latin typeface="Georgia" pitchFamily="18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9pPr>
          </a:lstStyle>
          <a:p>
            <a:pPr algn="l"/>
            <a:r>
              <a:rPr lang="ko-KR" altLang="en-US" sz="1800" b="0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서강원</a:t>
            </a:r>
            <a:r>
              <a:rPr lang="ko-KR" altLang="en-US" sz="1800" b="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1800" b="0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권형주</a:t>
            </a:r>
            <a:r>
              <a:rPr lang="ko-KR" altLang="en-US" sz="1800" b="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1800" b="0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김채진</a:t>
            </a:r>
            <a:endParaRPr lang="uk-UA" altLang="ru-RU" sz="1800" b="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B968B-A824-4FA8-A919-C3E8049C21B7}" type="slidenum">
              <a:rPr lang="en-GB" altLang="ru-RU"/>
              <a:pPr/>
              <a:t>10</a:t>
            </a:fld>
            <a:endParaRPr lang="en-GB" altLang="ru-RU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  <a:endParaRPr lang="uk-UA" altLang="ru-RU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32FC3E-9300-4863-9535-20E9124A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68960"/>
            <a:ext cx="3700482" cy="2952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565309-18D6-410E-B7CA-1042051B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387509"/>
            <a:ext cx="3575720" cy="28605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36" y="1284678"/>
            <a:ext cx="4658375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3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B968B-A824-4FA8-A919-C3E8049C21B7}" type="slidenum">
              <a:rPr lang="en-GB" altLang="ru-RU"/>
              <a:pPr/>
              <a:t>11</a:t>
            </a:fld>
            <a:endParaRPr lang="en-GB" altLang="ru-RU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  <a:endParaRPr lang="uk-UA" altLang="ru-RU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67944" y="1259127"/>
            <a:ext cx="4503431" cy="4608512"/>
            <a:chOff x="3251610" y="908720"/>
            <a:chExt cx="5310499" cy="54344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4E47D3-A68A-4BC5-9617-477D50EF2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13" t="20187" r="2210" b="22670"/>
            <a:stretch/>
          </p:blipFill>
          <p:spPr>
            <a:xfrm rot="5400000">
              <a:off x="1821502" y="2338828"/>
              <a:ext cx="5434411" cy="257419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9928246-7FAD-402B-B2DA-391FAE205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5" t="28299" r="2309" b="14558"/>
            <a:stretch/>
          </p:blipFill>
          <p:spPr>
            <a:xfrm rot="5400000">
              <a:off x="4557806" y="2338830"/>
              <a:ext cx="5434411" cy="257419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259127"/>
            <a:ext cx="2473754" cy="14356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4" y="2764364"/>
            <a:ext cx="3290508" cy="32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4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B968B-A824-4FA8-A919-C3E8049C21B7}" type="slidenum">
              <a:rPr lang="en-GB" altLang="ru-RU"/>
              <a:pPr/>
              <a:t>12</a:t>
            </a:fld>
            <a:endParaRPr lang="en-GB" altLang="ru-RU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활용분야</a:t>
            </a:r>
            <a:endParaRPr lang="uk-UA" altLang="ru-RU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Picture 2" descr="Using OrCam MyEye 2 on a Trip to the Mobile World Congress - OrCam">
            <a:extLst>
              <a:ext uri="{FF2B5EF4-FFF2-40B4-BE49-F238E27FC236}">
                <a16:creationId xmlns:a16="http://schemas.microsoft.com/office/drawing/2014/main" id="{C9BD17F3-4598-4D4F-978A-A2703776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3600400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시각장애인과 안내견의 특별한 만남 - 미디어생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272" y="1412776"/>
            <a:ext cx="3881971" cy="25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내 얼굴 찍힌 블랙박스 영상, SNS에 퍼뜨리는 보배드림 | 허프포스트코리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12" y="4156168"/>
            <a:ext cx="4200401" cy="21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DB968B-A824-4FA8-A919-C3E8049C21B7}" type="slidenum">
              <a:rPr kumimoji="0" lang="en-GB" altLang="ru-RU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ru-RU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9772" y="2961481"/>
            <a:ext cx="4104456" cy="935037"/>
          </a:xfrm>
        </p:spPr>
        <p:txBody>
          <a:bodyPr/>
          <a:lstStyle/>
          <a:p>
            <a:r>
              <a:rPr lang="en-US" altLang="ko-KR" sz="7200" dirty="0"/>
              <a:t>Thank You</a:t>
            </a:r>
            <a:endParaRPr lang="uk-UA" altLang="ru-RU" sz="7200" dirty="0"/>
          </a:p>
        </p:txBody>
      </p:sp>
    </p:spTree>
    <p:extLst>
      <p:ext uri="{BB962C8B-B14F-4D97-AF65-F5344CB8AC3E}">
        <p14:creationId xmlns:p14="http://schemas.microsoft.com/office/powerpoint/2010/main" val="167206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B968B-A824-4FA8-A919-C3E8049C21B7}" type="slidenum">
              <a:rPr lang="en-GB" altLang="ru-RU"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2</a:t>
            </a:fld>
            <a:endParaRPr lang="en-GB" altLang="ru-RU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Object 1">
            <a:extLst>
              <a:ext uri="{FF2B5EF4-FFF2-40B4-BE49-F238E27FC236}">
                <a16:creationId xmlns:a16="http://schemas.microsoft.com/office/drawing/2014/main" id="{E82101B5-B862-4BB2-8A88-95ACEB23C8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7319" y="1794463"/>
            <a:ext cx="571429" cy="3685714"/>
          </a:xfrm>
          <a:prstGeom prst="rect">
            <a:avLst/>
          </a:prstGeom>
        </p:spPr>
      </p:pic>
      <p:pic>
        <p:nvPicPr>
          <p:cNvPr id="11" name="Object 2">
            <a:extLst>
              <a:ext uri="{FF2B5EF4-FFF2-40B4-BE49-F238E27FC236}">
                <a16:creationId xmlns:a16="http://schemas.microsoft.com/office/drawing/2014/main" id="{08F8F423-6FB5-4AA2-8321-969AC8CCFE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2082" y="1628800"/>
            <a:ext cx="2504762" cy="114285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DDE6EF-622A-4A5E-B299-22E0CB684C4F}"/>
              </a:ext>
            </a:extLst>
          </p:cNvPr>
          <p:cNvGrpSpPr/>
          <p:nvPr/>
        </p:nvGrpSpPr>
        <p:grpSpPr>
          <a:xfrm>
            <a:off x="1018095" y="2591760"/>
            <a:ext cx="2152174" cy="176320"/>
            <a:chOff x="1418929" y="4277871"/>
            <a:chExt cx="2152174" cy="176320"/>
          </a:xfrm>
          <a:solidFill>
            <a:schemeClr val="bg1">
              <a:lumMod val="10000"/>
              <a:lumOff val="90000"/>
            </a:schemeClr>
          </a:solidFill>
        </p:grpSpPr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0B0EEE8E-DF51-4DF3-836F-452DE7D3E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8929" y="4277871"/>
              <a:ext cx="2152174" cy="176320"/>
            </a:xfrm>
            <a:prstGeom prst="rect">
              <a:avLst/>
            </a:prstGeom>
            <a:noFill/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4BBDFC-F5A9-47AA-B458-140DD61139A0}"/>
              </a:ext>
            </a:extLst>
          </p:cNvPr>
          <p:cNvGrpSpPr/>
          <p:nvPr/>
        </p:nvGrpSpPr>
        <p:grpSpPr>
          <a:xfrm>
            <a:off x="3710236" y="906001"/>
            <a:ext cx="24271" cy="5215410"/>
            <a:chOff x="4111070" y="2592112"/>
            <a:chExt cx="24271" cy="5215410"/>
          </a:xfrm>
        </p:grpSpPr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D9207E0F-D889-4CDB-8A38-743DE3A74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515501" y="5187681"/>
              <a:ext cx="5215410" cy="24271"/>
            </a:xfrm>
            <a:prstGeom prst="rect">
              <a:avLst/>
            </a:prstGeom>
          </p:spPr>
        </p:pic>
      </p:grpSp>
      <p:sp>
        <p:nvSpPr>
          <p:cNvPr id="17" name="Object 4">
            <a:extLst>
              <a:ext uri="{FF2B5EF4-FFF2-40B4-BE49-F238E27FC236}">
                <a16:creationId xmlns:a16="http://schemas.microsoft.com/office/drawing/2014/main" id="{089565F7-2936-441C-8D78-5202D0A1362B}"/>
              </a:ext>
            </a:extLst>
          </p:cNvPr>
          <p:cNvSpPr txBox="1"/>
          <p:nvPr/>
        </p:nvSpPr>
        <p:spPr>
          <a:xfrm>
            <a:off x="4450474" y="1844824"/>
            <a:ext cx="3823183" cy="28285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2400" kern="0" spc="-1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필요성</a:t>
            </a:r>
            <a:endParaRPr 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98723631-DAC0-4EC4-9511-8F7F6CF40910}"/>
              </a:ext>
            </a:extLst>
          </p:cNvPr>
          <p:cNvSpPr txBox="1"/>
          <p:nvPr/>
        </p:nvSpPr>
        <p:spPr>
          <a:xfrm>
            <a:off x="4456143" y="2426298"/>
            <a:ext cx="4868385" cy="28285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2400" kern="0" spc="-1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에스코어 드림 4" pitchFamily="34" charset="0"/>
              </a:rPr>
              <a:t>개발환경</a:t>
            </a:r>
            <a:endParaRPr 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42A80883-BD94-4785-86BE-E7176F6282AB}"/>
              </a:ext>
            </a:extLst>
          </p:cNvPr>
          <p:cNvSpPr txBox="1"/>
          <p:nvPr/>
        </p:nvSpPr>
        <p:spPr>
          <a:xfrm>
            <a:off x="4456143" y="3007772"/>
            <a:ext cx="4868385" cy="28285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2400" kern="0" spc="-1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라벨링</a:t>
            </a:r>
            <a:endParaRPr 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4776618-078A-4D78-8E73-B541C32147FB}"/>
              </a:ext>
            </a:extLst>
          </p:cNvPr>
          <p:cNvSpPr txBox="1"/>
          <p:nvPr/>
        </p:nvSpPr>
        <p:spPr>
          <a:xfrm>
            <a:off x="4456143" y="3589246"/>
            <a:ext cx="4868385" cy="28285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2400" kern="0" spc="-1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에스코어 드림 4" pitchFamily="34" charset="0"/>
              </a:rPr>
              <a:t>트레이닝</a:t>
            </a:r>
            <a:endParaRPr 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1E69BEDB-C371-4276-8816-A9618FFAC5E4}"/>
              </a:ext>
            </a:extLst>
          </p:cNvPr>
          <p:cNvSpPr txBox="1"/>
          <p:nvPr/>
        </p:nvSpPr>
        <p:spPr>
          <a:xfrm>
            <a:off x="4456143" y="4170719"/>
            <a:ext cx="4868385" cy="28285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2400" kern="0" spc="-1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  <a:endParaRPr 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EFBAB1C0-EA4E-4EA4-BCEB-4F766DD7D423}"/>
              </a:ext>
            </a:extLst>
          </p:cNvPr>
          <p:cNvSpPr txBox="1"/>
          <p:nvPr/>
        </p:nvSpPr>
        <p:spPr>
          <a:xfrm>
            <a:off x="4456143" y="4752193"/>
            <a:ext cx="4868385" cy="28285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2400" kern="0" spc="-1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활용분야</a:t>
            </a:r>
            <a:endParaRPr 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1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B282A2F-4A43-4400-93B3-128358BAB2F5}"/>
              </a:ext>
            </a:extLst>
          </p:cNvPr>
          <p:cNvGrpSpPr/>
          <p:nvPr/>
        </p:nvGrpSpPr>
        <p:grpSpPr>
          <a:xfrm>
            <a:off x="683568" y="379747"/>
            <a:ext cx="9783242" cy="6890420"/>
            <a:chOff x="122758" y="-97507"/>
            <a:chExt cx="9783242" cy="68904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EDD3763-F784-4976-B129-B414BAFE843C}"/>
                </a:ext>
              </a:extLst>
            </p:cNvPr>
            <p:cNvGrpSpPr/>
            <p:nvPr/>
          </p:nvGrpSpPr>
          <p:grpSpPr>
            <a:xfrm>
              <a:off x="122758" y="-97507"/>
              <a:ext cx="9783242" cy="6890420"/>
              <a:chOff x="122758" y="-97507"/>
              <a:chExt cx="9783242" cy="689042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3712C06-A44D-47F0-A6CB-DD4FFDEBD14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2758" y="1877839"/>
                <a:ext cx="6840760" cy="4915074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119D800-E5FC-45AF-B8EB-9F60C89DF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00" y="-97507"/>
                <a:ext cx="4572000" cy="685800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D350E87-4487-4FF9-A783-52F5222423B5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52944"/>
              <a:stretch/>
            </p:blipFill>
            <p:spPr>
              <a:xfrm flipH="1">
                <a:off x="5220072" y="1877839"/>
                <a:ext cx="3219028" cy="4915074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1A12690-8DD3-4633-9BC5-1A67CC03372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5197"/>
            <a:stretch/>
          </p:blipFill>
          <p:spPr>
            <a:xfrm flipH="1">
              <a:off x="122758" y="1877839"/>
              <a:ext cx="3064942" cy="4915074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B968B-A824-4FA8-A919-C3E8049C21B7}" type="slidenum">
              <a:rPr lang="en-GB" altLang="ru-RU"/>
              <a:pPr/>
              <a:t>3</a:t>
            </a:fld>
            <a:endParaRPr lang="en-GB" altLang="ru-RU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필요성</a:t>
            </a:r>
            <a:endParaRPr lang="uk-UA" altLang="ru-RU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420"/>
            <a:ext cx="7778700" cy="453707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장애인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이동권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 신장</a:t>
            </a:r>
            <a:endParaRPr lang="en-US" altLang="ko-KR" dirty="0">
              <a:solidFill>
                <a:srgbClr val="333333"/>
              </a:solidFill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인도보행 인공지능 분야 공개데이터 셋의 부족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D278B-BD98-49D1-B9E9-20EB656754EC}"/>
              </a:ext>
            </a:extLst>
          </p:cNvPr>
          <p:cNvSpPr txBox="1"/>
          <p:nvPr/>
        </p:nvSpPr>
        <p:spPr>
          <a:xfrm>
            <a:off x="899592" y="7158888"/>
            <a:ext cx="52387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장애인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 Gothic"/>
              </a:rPr>
              <a:t>이동권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 신장</a:t>
            </a:r>
            <a:b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-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인공지능의 도움으로 장애인 보행에 위협요소인 각종 장애물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자동차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사람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가로수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가로등 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과 파손 등으로 위험한 보행 노면을 피해 보다 안전하고 원활한 장애인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 Gothic"/>
              </a:rPr>
              <a:t>이동권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 보장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768EF4-9D17-4086-840E-14B35B177DB3}"/>
              </a:ext>
            </a:extLst>
          </p:cNvPr>
          <p:cNvSpPr txBox="1"/>
          <p:nvPr/>
        </p:nvSpPr>
        <p:spPr>
          <a:xfrm>
            <a:off x="6553200" y="7308778"/>
            <a:ext cx="5341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보행자 신호등의 </a:t>
            </a:r>
            <a:endParaRPr lang="en-US" altLang="ko-KR" b="0" i="0" dirty="0">
              <a:solidFill>
                <a:srgbClr val="333333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인도보행시 충돌위험이 존재하는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 Gothic"/>
              </a:rPr>
              <a:t>고정체</a:t>
            </a:r>
            <a:endParaRPr lang="en-US" altLang="ko-KR" b="0" i="0" dirty="0">
              <a:solidFill>
                <a:srgbClr val="333333"/>
              </a:solidFill>
              <a:effectLst/>
              <a:latin typeface="Nanum Gothic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Nanum Gothic"/>
              </a:rPr>
              <a:t>횡단 시작과 중단을 알려주는 신호</a:t>
            </a:r>
            <a:endParaRPr lang="uk-UA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DB968B-A824-4FA8-A919-C3E8049C21B7}" type="slidenum">
              <a:rPr kumimoji="0" lang="en-GB" altLang="ru-RU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ru-RU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C02DC8-1080-468A-8BD5-6F238C7D9F3A}"/>
              </a:ext>
            </a:extLst>
          </p:cNvPr>
          <p:cNvGrpSpPr/>
          <p:nvPr/>
        </p:nvGrpSpPr>
        <p:grpSpPr>
          <a:xfrm>
            <a:off x="1330261" y="1521731"/>
            <a:ext cx="1153507" cy="1495804"/>
            <a:chOff x="850316" y="4001573"/>
            <a:chExt cx="1524065" cy="197632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A36FA2-744B-4164-A595-9E89A3CA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0316" y="4501273"/>
              <a:ext cx="1524065" cy="14766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5A6A33-88EB-4FCF-9616-48425E9B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927" y="4001573"/>
              <a:ext cx="1390844" cy="40963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1A5C953-CEF6-419D-AAE1-1140872C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4" y="3270513"/>
            <a:ext cx="2329766" cy="132635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71952" y="4725144"/>
            <a:ext cx="1699848" cy="1655713"/>
            <a:chOff x="3520412" y="3771146"/>
            <a:chExt cx="1995406" cy="1943597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BBF9271-FDAC-4EF3-BE60-998D31752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631" y="4477080"/>
              <a:ext cx="1237663" cy="12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E4A9BE85-AB86-4BD3-A385-C098B7CD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412" y="3771146"/>
              <a:ext cx="1995406" cy="881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1C44173-02DD-4244-A281-11FF14A3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87" y="5013176"/>
            <a:ext cx="1281908" cy="128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763965" y="5211825"/>
            <a:ext cx="1882846" cy="1193794"/>
            <a:chOff x="6157409" y="1727356"/>
            <a:chExt cx="3119581" cy="197793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1C53F8-465D-42E6-A610-4254396AC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06" r="31365" b="28692"/>
            <a:stretch/>
          </p:blipFill>
          <p:spPr bwMode="auto">
            <a:xfrm>
              <a:off x="6776191" y="1998786"/>
              <a:ext cx="1728074" cy="170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BD9D337E-3453-4008-98FE-15286EB9C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36"/>
            <a:stretch/>
          </p:blipFill>
          <p:spPr bwMode="auto">
            <a:xfrm>
              <a:off x="6157409" y="1727356"/>
              <a:ext cx="3119581" cy="524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4168850" y="3579913"/>
            <a:ext cx="932078" cy="1264112"/>
            <a:chOff x="7214828" y="3977994"/>
            <a:chExt cx="1009743" cy="136944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BED38A3-7A2E-48EC-849F-69CA4CDE16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5149"/>
            <a:stretch/>
          </p:blipFill>
          <p:spPr bwMode="auto">
            <a:xfrm>
              <a:off x="7214828" y="4421033"/>
              <a:ext cx="1004742" cy="926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63FCCDB0-919A-482D-A972-9498638163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52"/>
            <a:stretch/>
          </p:blipFill>
          <p:spPr bwMode="auto">
            <a:xfrm>
              <a:off x="7219829" y="3977994"/>
              <a:ext cx="1004742" cy="264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6" descr="Flask] API 실행과 app생성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429000"/>
            <a:ext cx="2089698" cy="1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portError: No module named google.protobu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628800"/>
            <a:ext cx="1565938" cy="156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라즈베리파이 : 네이버 블로그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10" y="1742564"/>
            <a:ext cx="1078654" cy="129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56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B968B-A824-4FA8-A919-C3E8049C21B7}" type="slidenum">
              <a:rPr lang="en-GB" altLang="ru-RU"/>
              <a:pPr/>
              <a:t>5</a:t>
            </a:fld>
            <a:endParaRPr lang="en-GB" altLang="ru-RU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라벨링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2529141"/>
            <a:ext cx="7778700" cy="339726"/>
          </a:xfrm>
        </p:spPr>
        <p:txBody>
          <a:bodyPr/>
          <a:lstStyle/>
          <a:p>
            <a:r>
              <a:rPr lang="ko-KR" altLang="ko-KR" sz="1800" dirty="0" err="1">
                <a:effectLst/>
                <a:ea typeface="Malgun Gothic" panose="020B0503020000020004" pitchFamily="50" charset="-127"/>
              </a:rPr>
              <a:t>python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 labelImg.py</a:t>
            </a:r>
            <a:endParaRPr lang="en-US" altLang="ko-KR" sz="1800" dirty="0">
              <a:effectLst/>
              <a:ea typeface="Malgun Gothic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16B143-41C4-483F-87C2-6443DAAAC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14"/>
          <a:stretch/>
        </p:blipFill>
        <p:spPr>
          <a:xfrm>
            <a:off x="609873" y="1144734"/>
            <a:ext cx="2449959" cy="13051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F28439-783F-4B0F-8DEA-14575E67F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18"/>
          <a:stretch/>
        </p:blipFill>
        <p:spPr>
          <a:xfrm>
            <a:off x="5796136" y="1200604"/>
            <a:ext cx="2585261" cy="12860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671C92-69D0-4EE3-9FD5-B2D13FFA9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20" y="2984984"/>
            <a:ext cx="6049982" cy="34682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8F488F-4BC5-40CA-AD81-E3460758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4" r="66472"/>
          <a:stretch/>
        </p:blipFill>
        <p:spPr>
          <a:xfrm>
            <a:off x="3068230" y="1200604"/>
            <a:ext cx="2585261" cy="1286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02F432-DF58-4D61-A6AD-C9C08A2D1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16" y="4225677"/>
            <a:ext cx="3038899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DB968B-A824-4FA8-A919-C3E8049C21B7}" type="slidenum">
              <a:rPr kumimoji="0" lang="en-GB" altLang="ru-RU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ru-RU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트레이닝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95D1E0-278A-443A-B037-99F08ADEE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84"/>
          <a:stretch/>
        </p:blipFill>
        <p:spPr>
          <a:xfrm>
            <a:off x="480969" y="3153414"/>
            <a:ext cx="6973273" cy="8415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3164C-7D9C-43C9-8EB1-CFB71EFBA792}"/>
              </a:ext>
            </a:extLst>
          </p:cNvPr>
          <p:cNvSpPr txBox="1"/>
          <p:nvPr/>
        </p:nvSpPr>
        <p:spPr>
          <a:xfrm>
            <a:off x="379474" y="2589392"/>
            <a:ext cx="869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2. Install CUDA related modules, </a:t>
            </a:r>
            <a:r>
              <a:rPr lang="en-US" altLang="ko-KR" dirty="0" err="1"/>
              <a:t>cuDNN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4071CFA-A3FD-43D4-A001-68C360E6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9" y="1505253"/>
            <a:ext cx="2495898" cy="8097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318B06-5F77-4F66-9AC1-4CA2945401F7}"/>
              </a:ext>
            </a:extLst>
          </p:cNvPr>
          <p:cNvSpPr txBox="1"/>
          <p:nvPr/>
        </p:nvSpPr>
        <p:spPr>
          <a:xfrm>
            <a:off x="379474" y="1085535"/>
            <a:ext cx="869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1. Mount Google Drive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FF4459-4FAC-48E4-AE00-64F247B0A5DE}"/>
              </a:ext>
            </a:extLst>
          </p:cNvPr>
          <p:cNvSpPr txBox="1"/>
          <p:nvPr/>
        </p:nvSpPr>
        <p:spPr>
          <a:xfrm>
            <a:off x="395288" y="4447919"/>
            <a:ext cx="9239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3. Install </a:t>
            </a:r>
            <a:r>
              <a:rPr lang="en-US" altLang="ko-KR" dirty="0" err="1"/>
              <a:t>DarkNet</a:t>
            </a:r>
            <a:endParaRPr lang="en-US" altLang="ko-KR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2B63B89-F58C-46C0-9448-57CF6966A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58" y="4932302"/>
            <a:ext cx="4690915" cy="551872"/>
          </a:xfrm>
          <a:prstGeom prst="rect">
            <a:avLst/>
          </a:prstGeom>
        </p:spPr>
      </p:pic>
      <p:pic>
        <p:nvPicPr>
          <p:cNvPr id="36864" name="그림 36863">
            <a:extLst>
              <a:ext uri="{FF2B5EF4-FFF2-40B4-BE49-F238E27FC236}">
                <a16:creationId xmlns:a16="http://schemas.microsoft.com/office/drawing/2014/main" id="{DAF2A3E0-CA2C-4DF4-B457-BDFAA5CAE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09" y="5515430"/>
            <a:ext cx="3648143" cy="386670"/>
          </a:xfrm>
          <a:prstGeom prst="rect">
            <a:avLst/>
          </a:prstGeom>
        </p:spPr>
      </p:pic>
      <p:pic>
        <p:nvPicPr>
          <p:cNvPr id="36867" name="그림 36866">
            <a:extLst>
              <a:ext uri="{FF2B5EF4-FFF2-40B4-BE49-F238E27FC236}">
                <a16:creationId xmlns:a16="http://schemas.microsoft.com/office/drawing/2014/main" id="{A6B74FBB-E73D-4FE8-B4F1-A715F8801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633"/>
          <a:stretch/>
        </p:blipFill>
        <p:spPr>
          <a:xfrm>
            <a:off x="528157" y="5999499"/>
            <a:ext cx="1955611" cy="283362"/>
          </a:xfrm>
          <a:prstGeom prst="rect">
            <a:avLst/>
          </a:prstGeom>
        </p:spPr>
      </p:pic>
      <p:pic>
        <p:nvPicPr>
          <p:cNvPr id="36869" name="그림 36868">
            <a:extLst>
              <a:ext uri="{FF2B5EF4-FFF2-40B4-BE49-F238E27FC236}">
                <a16:creationId xmlns:a16="http://schemas.microsoft.com/office/drawing/2014/main" id="{27799DA4-81F6-4B58-90BE-E73C7ABDB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133" y="5229911"/>
            <a:ext cx="4970351" cy="1189712"/>
          </a:xfrm>
          <a:prstGeom prst="rect">
            <a:avLst/>
          </a:prstGeom>
        </p:spPr>
      </p:pic>
      <p:pic>
        <p:nvPicPr>
          <p:cNvPr id="36871" name="그림 36870">
            <a:extLst>
              <a:ext uri="{FF2B5EF4-FFF2-40B4-BE49-F238E27FC236}">
                <a16:creationId xmlns:a16="http://schemas.microsoft.com/office/drawing/2014/main" id="{45B2EDEE-BF39-4B55-95E1-DDF671FC16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9986"/>
          <a:stretch/>
        </p:blipFill>
        <p:spPr>
          <a:xfrm>
            <a:off x="4756581" y="232636"/>
            <a:ext cx="4172532" cy="2861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FD898F1-0F64-429E-9942-A7A5E3D41B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370"/>
          <a:stretch/>
        </p:blipFill>
        <p:spPr>
          <a:xfrm>
            <a:off x="4717424" y="518819"/>
            <a:ext cx="4172532" cy="19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6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DB968B-A824-4FA8-A919-C3E8049C21B7}" type="slidenum">
              <a:rPr kumimoji="0" lang="en-GB" altLang="ru-RU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ru-RU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A462A0-0BFE-4E09-8F35-9B650D1ED08B}"/>
              </a:ext>
            </a:extLst>
          </p:cNvPr>
          <p:cNvSpPr txBox="1"/>
          <p:nvPr/>
        </p:nvSpPr>
        <p:spPr>
          <a:xfrm>
            <a:off x="395288" y="1118230"/>
            <a:ext cx="869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4. Custom Data &amp; Config Setting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DC729C0-7AD4-4D3D-9D02-591019A51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39"/>
          <a:stretch/>
        </p:blipFill>
        <p:spPr>
          <a:xfrm>
            <a:off x="281064" y="1698369"/>
            <a:ext cx="4210638" cy="38207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FEC0BAF-9575-4B83-AF60-30A051E6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17" y="1824572"/>
            <a:ext cx="4210638" cy="11358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D217F1-A0C1-4E36-BED8-5D2053BC0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17" y="3879815"/>
            <a:ext cx="4210638" cy="1246231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288BDB89-00AD-4FED-9E70-C113A38DA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트레이닝</a:t>
            </a:r>
          </a:p>
        </p:txBody>
      </p:sp>
    </p:spTree>
    <p:extLst>
      <p:ext uri="{BB962C8B-B14F-4D97-AF65-F5344CB8AC3E}">
        <p14:creationId xmlns:p14="http://schemas.microsoft.com/office/powerpoint/2010/main" val="121729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DB968B-A824-4FA8-A919-C3E8049C21B7}" type="slidenum">
              <a:rPr kumimoji="0" lang="en-GB" altLang="ru-RU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ru-RU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47B549-A937-4AA0-8119-F24981B0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155569"/>
            <a:ext cx="2362200" cy="1609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55232B-FCEC-4F1B-BCFE-FFA2E1B1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752" y="1698369"/>
            <a:ext cx="2047875" cy="4514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A462A0-0BFE-4E09-8F35-9B650D1ED08B}"/>
              </a:ext>
            </a:extLst>
          </p:cNvPr>
          <p:cNvSpPr txBox="1"/>
          <p:nvPr/>
        </p:nvSpPr>
        <p:spPr>
          <a:xfrm>
            <a:off x="395288" y="1118230"/>
            <a:ext cx="869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4. Custom Data &amp; Config Setting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64778E-B770-4A99-92F3-A65569462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411"/>
          <a:stretch/>
        </p:blipFill>
        <p:spPr>
          <a:xfrm>
            <a:off x="4683215" y="1751133"/>
            <a:ext cx="1537181" cy="1551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402E72-DB52-4526-90E9-E946B7194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15" y="1957376"/>
            <a:ext cx="1530565" cy="150725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715B46-BAA1-4484-8D6A-93F395703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544" y="1949554"/>
            <a:ext cx="1530565" cy="15150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E2A7D14-2762-49F9-B891-2EC9DE5BB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64" y="3999853"/>
            <a:ext cx="1552792" cy="866896"/>
          </a:xfrm>
          <a:prstGeom prst="rect">
            <a:avLst/>
          </a:prstGeom>
        </p:spPr>
      </p:pic>
      <p:pic>
        <p:nvPicPr>
          <p:cNvPr id="3074" name="Picture 2" descr="YOLOv3 : An Incremental Improvement 리뷰">
            <a:extLst>
              <a:ext uri="{FF2B5EF4-FFF2-40B4-BE49-F238E27FC236}">
                <a16:creationId xmlns:a16="http://schemas.microsoft.com/office/drawing/2014/main" id="{5FF086C5-5018-49B2-9203-B4DC7D281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16" y="4065486"/>
            <a:ext cx="3997748" cy="23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0A6918-B095-4F2F-8E68-2F1639C854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048" y="2368246"/>
            <a:ext cx="1530565" cy="150701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CD8FE8-F26C-4C11-900F-B4DC131FFA61}"/>
              </a:ext>
            </a:extLst>
          </p:cNvPr>
          <p:cNvSpPr/>
          <p:nvPr/>
        </p:nvSpPr>
        <p:spPr bwMode="auto">
          <a:xfrm>
            <a:off x="5607048" y="2365232"/>
            <a:ext cx="1106381" cy="209029"/>
          </a:xfrm>
          <a:prstGeom prst="rect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325395-FC9C-4BDD-A71B-6EEAE4C3B576}"/>
              </a:ext>
            </a:extLst>
          </p:cNvPr>
          <p:cNvSpPr/>
          <p:nvPr/>
        </p:nvSpPr>
        <p:spPr bwMode="auto">
          <a:xfrm>
            <a:off x="5607047" y="3660779"/>
            <a:ext cx="1106381" cy="209029"/>
          </a:xfrm>
          <a:prstGeom prst="rect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764CDB-DB90-4641-993A-3243C882B52F}"/>
              </a:ext>
            </a:extLst>
          </p:cNvPr>
          <p:cNvSpPr/>
          <p:nvPr/>
        </p:nvSpPr>
        <p:spPr bwMode="auto">
          <a:xfrm>
            <a:off x="6713428" y="5819775"/>
            <a:ext cx="1404757" cy="144016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3FF62060-1B8A-449B-A35C-1B80A7C35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트레이닝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118285-E25B-44B2-82A5-431BA6B72F36}"/>
              </a:ext>
            </a:extLst>
          </p:cNvPr>
          <p:cNvSpPr/>
          <p:nvPr/>
        </p:nvSpPr>
        <p:spPr bwMode="auto">
          <a:xfrm>
            <a:off x="2339752" y="5449094"/>
            <a:ext cx="1512168" cy="576064"/>
          </a:xfrm>
          <a:prstGeom prst="rect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75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DB968B-A824-4FA8-A919-C3E8049C21B7}" type="slidenum">
              <a:rPr kumimoji="0" lang="en-GB" altLang="ru-RU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ru-RU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A462A0-0BFE-4E09-8F35-9B650D1ED08B}"/>
              </a:ext>
            </a:extLst>
          </p:cNvPr>
          <p:cNvSpPr txBox="1"/>
          <p:nvPr/>
        </p:nvSpPr>
        <p:spPr>
          <a:xfrm>
            <a:off x="395288" y="1118230"/>
            <a:ext cx="869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# 5. YOLO Custom Training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07CA41E-2813-4DC7-AD99-AD0D2BB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677"/>
          <a:stretch/>
        </p:blipFill>
        <p:spPr>
          <a:xfrm>
            <a:off x="857887" y="2605164"/>
            <a:ext cx="7077011" cy="37144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B839E7-6611-4F40-BE12-3498B086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209" y="1363272"/>
            <a:ext cx="3505689" cy="98121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18230E2-7710-48E7-A5F0-AC8C40BD4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261938"/>
            <a:ext cx="8350250" cy="935037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트레이닝</a:t>
            </a:r>
          </a:p>
        </p:txBody>
      </p:sp>
    </p:spTree>
    <p:extLst>
      <p:ext uri="{BB962C8B-B14F-4D97-AF65-F5344CB8AC3E}">
        <p14:creationId xmlns:p14="http://schemas.microsoft.com/office/powerpoint/2010/main" val="69233632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raffic-Light">
      <a:dk1>
        <a:srgbClr val="000000"/>
      </a:dk1>
      <a:lt1>
        <a:srgbClr val="0B3318"/>
      </a:lt1>
      <a:dk2>
        <a:srgbClr val="499983"/>
      </a:dk2>
      <a:lt2>
        <a:srgbClr val="C00000"/>
      </a:lt2>
      <a:accent1>
        <a:srgbClr val="ECC934"/>
      </a:accent1>
      <a:accent2>
        <a:srgbClr val="E20000"/>
      </a:accent2>
      <a:accent3>
        <a:srgbClr val="BC6332"/>
      </a:accent3>
      <a:accent4>
        <a:srgbClr val="FFA615"/>
      </a:accent4>
      <a:accent5>
        <a:srgbClr val="7A6C52"/>
      </a:accent5>
      <a:accent6>
        <a:srgbClr val="166430"/>
      </a:accent6>
      <a:hlink>
        <a:srgbClr val="B6A299"/>
      </a:hlink>
      <a:folHlink>
        <a:srgbClr val="746155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Traffic-Light">
      <a:dk1>
        <a:srgbClr val="000000"/>
      </a:dk1>
      <a:lt1>
        <a:srgbClr val="0B3318"/>
      </a:lt1>
      <a:dk2>
        <a:srgbClr val="499983"/>
      </a:dk2>
      <a:lt2>
        <a:srgbClr val="C00000"/>
      </a:lt2>
      <a:accent1>
        <a:srgbClr val="ECC934"/>
      </a:accent1>
      <a:accent2>
        <a:srgbClr val="E20000"/>
      </a:accent2>
      <a:accent3>
        <a:srgbClr val="BC6332"/>
      </a:accent3>
      <a:accent4>
        <a:srgbClr val="FFA615"/>
      </a:accent4>
      <a:accent5>
        <a:srgbClr val="7A6C52"/>
      </a:accent5>
      <a:accent6>
        <a:srgbClr val="166430"/>
      </a:accent6>
      <a:hlink>
        <a:srgbClr val="B6A299"/>
      </a:hlink>
      <a:folHlink>
        <a:srgbClr val="746155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3029</TotalTime>
  <Words>105</Words>
  <Application>Microsoft Office PowerPoint</Application>
  <PresentationFormat>화면 슬라이드 쇼(4:3)</PresentationFormat>
  <Paragraphs>45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HY헤드라인M</vt:lpstr>
      <vt:lpstr>Nanum Gothic</vt:lpstr>
      <vt:lpstr>맑은 고딕</vt:lpstr>
      <vt:lpstr>맑은 고딕</vt:lpstr>
      <vt:lpstr>에스코어 드림 4</vt:lpstr>
      <vt:lpstr>한둥근체 돋움</vt:lpstr>
      <vt:lpstr>Arial</vt:lpstr>
      <vt:lpstr>Calibri</vt:lpstr>
      <vt:lpstr>Georgia</vt:lpstr>
      <vt:lpstr>template</vt:lpstr>
      <vt:lpstr>Custom Design</vt:lpstr>
      <vt:lpstr>보행자 신호 인식</vt:lpstr>
      <vt:lpstr>PowerPoint 프레젠테이션</vt:lpstr>
      <vt:lpstr>필요성</vt:lpstr>
      <vt:lpstr>개발환경</vt:lpstr>
      <vt:lpstr>이미지 라벨링</vt:lpstr>
      <vt:lpstr>트레이닝</vt:lpstr>
      <vt:lpstr>트레이닝</vt:lpstr>
      <vt:lpstr>트레이닝</vt:lpstr>
      <vt:lpstr>트레이닝</vt:lpstr>
      <vt:lpstr>결과</vt:lpstr>
      <vt:lpstr>결과</vt:lpstr>
      <vt:lpstr>활용분야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Irina</dc:creator>
  <cp:lastModifiedBy>w</cp:lastModifiedBy>
  <cp:revision>74</cp:revision>
  <dcterms:created xsi:type="dcterms:W3CDTF">2018-10-26T15:26:37Z</dcterms:created>
  <dcterms:modified xsi:type="dcterms:W3CDTF">2020-12-31T05:10:08Z</dcterms:modified>
</cp:coreProperties>
</file>